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9" r:id="rId17"/>
    <p:sldId id="278" r:id="rId18"/>
    <p:sldId id="260" r:id="rId19"/>
  </p:sldIdLst>
  <p:sldSz cx="9144000" cy="6858000" type="screen4x3"/>
  <p:notesSz cx="6858000" cy="9144000"/>
  <p:custDataLst>
    <p:tags r:id="rId21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77" y="49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EB1DA-F7C5-4EFF-AEEE-D238BCF5BB3B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05E540-C97B-45E9-B191-C4F33ED19E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730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presentation-creation.ru/" TargetMode="External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2736"/>
            <a:ext cx="4716016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936" y="2996952"/>
            <a:ext cx="4632072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E03DB-6866-4BBD-BAA9-74CD4145EEAC}" type="datetime1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5937418" y="6488668"/>
            <a:ext cx="3206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http://presentation-creation.ru/</a:t>
            </a:r>
            <a:endParaRPr kumimoji="0" lang="en-US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837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D8BF-BBC9-4AFD-A83B-A4A9DFA22796}" type="datetime1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207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56EAD-A2A7-4D52-A71B-C387A978C240}" type="datetime1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666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5F66E-9F0A-4094-B1DD-9A5F79B169C7}" type="datetime1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8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140FB-0842-415B-A6DC-74469C257614}" type="datetime1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957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8D742-0083-488F-BB59-255B00FDE263}" type="datetime1">
              <a:rPr lang="ru-RU" smtClean="0"/>
              <a:t>06.07.2020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5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0DF01-5DD6-4D46-B334-5F48B62C7C41}" type="datetime1">
              <a:rPr lang="ru-RU" smtClean="0"/>
              <a:t>06.07.2020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719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4336C-600B-4B0A-8653-86A4CE679592}" type="datetime1">
              <a:rPr lang="ru-RU" smtClean="0"/>
              <a:t>06.07.2020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4667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881A-9CC9-4083-989A-80699F9B63FB}" type="datetime1">
              <a:rPr lang="ru-RU" smtClean="0"/>
              <a:t>06.07.2020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5878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A8A37-096C-4B6A-B247-BBEADED21B13}" type="datetime1">
              <a:rPr lang="ru-RU" smtClean="0"/>
              <a:t>06.07.2020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015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3840-875F-4A78-B5DA-8BA4A18ECE08}" type="datetime1">
              <a:rPr lang="ru-RU" smtClean="0"/>
              <a:t>06.07.2020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65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2794C-1F70-4B63-ABAB-392ACD29B60C}" type="datetime1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2B6C0E-C4B9-4094-8E59-5B7DF00D54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1440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9" y="0"/>
            <a:ext cx="9114941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9632" y="1696407"/>
            <a:ext cx="441954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800" b="1" dirty="0" smtClean="0">
                <a:latin typeface="Franklin Gothic Book" panose="020B0503020102020204" pitchFamily="34" charset="0"/>
              </a:rPr>
              <a:t>Разработка ИТ системы </a:t>
            </a:r>
          </a:p>
          <a:p>
            <a:pPr algn="ctr"/>
            <a:r>
              <a:rPr lang="ru-RU" sz="2800" b="1" dirty="0" smtClean="0">
                <a:latin typeface="Franklin Gothic Book" panose="020B0503020102020204" pitchFamily="34" charset="0"/>
              </a:rPr>
              <a:t>«Цифровое рабочее место»</a:t>
            </a:r>
            <a:endParaRPr lang="ru-RU" sz="2800" b="1" dirty="0">
              <a:latin typeface="Franklin Gothic Book" panose="020B05030201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6242" y="2520294"/>
            <a:ext cx="646632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latin typeface="Franklin Gothic Book" panose="020B0503020102020204" pitchFamily="34" charset="0"/>
              </a:rPr>
              <a:t>Online </a:t>
            </a:r>
            <a:r>
              <a:rPr lang="ru-RU" sz="2800" b="1" dirty="0" smtClean="0">
                <a:latin typeface="Franklin Gothic Book" panose="020B0503020102020204" pitchFamily="34" charset="0"/>
              </a:rPr>
              <a:t>инструмент </a:t>
            </a:r>
            <a:endParaRPr lang="en-US" sz="2800" b="1" dirty="0" smtClean="0">
              <a:latin typeface="Franklin Gothic Book" panose="020B0503020102020204" pitchFamily="34" charset="0"/>
            </a:endParaRPr>
          </a:p>
          <a:p>
            <a:pPr algn="ctr"/>
            <a:r>
              <a:rPr lang="ru-RU" sz="2800" b="1" dirty="0" smtClean="0">
                <a:latin typeface="Franklin Gothic Book" panose="020B0503020102020204" pitchFamily="34" charset="0"/>
              </a:rPr>
              <a:t>управления </a:t>
            </a:r>
            <a:r>
              <a:rPr lang="ru-RU" sz="2800" b="1" dirty="0" smtClean="0">
                <a:latin typeface="Franklin Gothic Book" panose="020B0503020102020204" pitchFamily="34" charset="0"/>
              </a:rPr>
              <a:t>взаимодействием</a:t>
            </a:r>
          </a:p>
          <a:p>
            <a:pPr algn="ctr"/>
            <a:r>
              <a:rPr lang="ru-RU" sz="2800" b="1" dirty="0" smtClean="0">
                <a:latin typeface="Franklin Gothic Book" panose="020B0503020102020204" pitchFamily="34" charset="0"/>
              </a:rPr>
              <a:t>внутри кросс-дисциплинарной команды </a:t>
            </a:r>
            <a:endParaRPr lang="ru-RU" sz="2800" b="1" dirty="0">
              <a:latin typeface="Franklin Gothic Book" panose="020B05030201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6242" y="4605111"/>
            <a:ext cx="273061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latin typeface="Franklin Gothic Book" panose="020B0503020102020204" pitchFamily="34" charset="0"/>
              </a:rPr>
              <a:t>Выполнил:</a:t>
            </a:r>
          </a:p>
          <a:p>
            <a:r>
              <a:rPr lang="ru-RU" dirty="0" smtClean="0">
                <a:latin typeface="Franklin Gothic Book" panose="020B0503020102020204" pitchFamily="34" charset="0"/>
              </a:rPr>
              <a:t>Студент группы ПИ 165</a:t>
            </a:r>
            <a:br>
              <a:rPr lang="ru-RU" dirty="0" smtClean="0">
                <a:latin typeface="Franklin Gothic Book" panose="020B0503020102020204" pitchFamily="34" charset="0"/>
              </a:rPr>
            </a:br>
            <a:r>
              <a:rPr lang="ru-RU" dirty="0" err="1" smtClean="0">
                <a:latin typeface="Franklin Gothic Book" panose="020B0503020102020204" pitchFamily="34" charset="0"/>
              </a:rPr>
              <a:t>Таловиков</a:t>
            </a:r>
            <a:r>
              <a:rPr lang="ru-RU" dirty="0" smtClean="0">
                <a:latin typeface="Franklin Gothic Book" panose="020B0503020102020204" pitchFamily="34" charset="0"/>
              </a:rPr>
              <a:t> М. А.</a:t>
            </a:r>
          </a:p>
          <a:p>
            <a:r>
              <a:rPr lang="ru-RU" b="1" dirty="0" smtClean="0">
                <a:latin typeface="Franklin Gothic Book" panose="020B0503020102020204" pitchFamily="34" charset="0"/>
              </a:rPr>
              <a:t>Научный руководитель</a:t>
            </a:r>
            <a:r>
              <a:rPr lang="ru-RU" dirty="0" smtClean="0">
                <a:latin typeface="Franklin Gothic Book" panose="020B0503020102020204" pitchFamily="34" charset="0"/>
              </a:rPr>
              <a:t>:</a:t>
            </a:r>
            <a:endParaRPr lang="ru-RU" b="1" dirty="0" smtClean="0">
              <a:latin typeface="Franklin Gothic Book" panose="020B0503020102020204" pitchFamily="34" charset="0"/>
            </a:endParaRPr>
          </a:p>
          <a:p>
            <a:r>
              <a:rPr lang="ru-RU" dirty="0" smtClean="0">
                <a:latin typeface="Franklin Gothic Book" panose="020B0503020102020204" pitchFamily="34" charset="0"/>
              </a:rPr>
              <a:t>к.т.н., доцент кафедры ИС</a:t>
            </a:r>
            <a:br>
              <a:rPr lang="ru-RU" dirty="0" smtClean="0">
                <a:latin typeface="Franklin Gothic Book" panose="020B0503020102020204" pitchFamily="34" charset="0"/>
              </a:rPr>
            </a:br>
            <a:r>
              <a:rPr lang="ru-RU" dirty="0" smtClean="0">
                <a:latin typeface="Franklin Gothic Book" panose="020B0503020102020204" pitchFamily="34" charset="0"/>
              </a:rPr>
              <a:t>Барская Г. Б.</a:t>
            </a:r>
            <a:endParaRPr lang="ru-RU" dirty="0">
              <a:latin typeface="Franklin Gothic Book" panose="020B05030201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63207" y="274638"/>
            <a:ext cx="52123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ТЮМЕНСКИЙ </a:t>
            </a:r>
            <a:r>
              <a:rPr lang="ru-RU" dirty="0"/>
              <a:t>ГОСУДАРСТВЕННЫЙ </a:t>
            </a:r>
            <a:r>
              <a:rPr lang="ru-RU" dirty="0" smtClean="0"/>
              <a:t>УНИВЕРСИТЕТ</a:t>
            </a:r>
            <a:r>
              <a:rPr lang="ru-RU" dirty="0"/>
              <a:t> </a:t>
            </a:r>
          </a:p>
          <a:p>
            <a:pPr algn="ctr"/>
            <a:r>
              <a:rPr lang="ru-RU" dirty="0"/>
              <a:t>ИНСТИТУТ МАТЕМАТИКИ И КОМПЬЮТЕРНЫХ НАУК</a:t>
            </a:r>
          </a:p>
          <a:p>
            <a:pPr algn="ctr"/>
            <a:r>
              <a:rPr lang="ru-RU" dirty="0"/>
              <a:t>Кафедра информационных систем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775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Основной интерфейс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6" y="1628800"/>
            <a:ext cx="8417348" cy="40995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05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Интерфейс администратора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556792"/>
            <a:ext cx="2984759" cy="4320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872" y="1556792"/>
            <a:ext cx="5644201" cy="27578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463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Процесс рассмотрения ИКГ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12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484784"/>
            <a:ext cx="7422795" cy="23005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442" y="4581128"/>
            <a:ext cx="4032448" cy="13514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4019116"/>
            <a:ext cx="1973189" cy="25360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Стрелка вниз 7"/>
          <p:cNvSpPr/>
          <p:nvPr/>
        </p:nvSpPr>
        <p:spPr>
          <a:xfrm>
            <a:off x="1691680" y="3988686"/>
            <a:ext cx="432048" cy="4484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трелка вниз 9"/>
          <p:cNvSpPr/>
          <p:nvPr/>
        </p:nvSpPr>
        <p:spPr>
          <a:xfrm rot="16200000">
            <a:off x="4770473" y="5032652"/>
            <a:ext cx="432048" cy="4484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3115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13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19" y="343535"/>
            <a:ext cx="6139687" cy="29902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73" y="3545399"/>
            <a:ext cx="6139687" cy="29935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626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График бурения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14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435" y="704715"/>
            <a:ext cx="4029255" cy="10591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Стрелка вниз 6"/>
          <p:cNvSpPr/>
          <p:nvPr/>
        </p:nvSpPr>
        <p:spPr>
          <a:xfrm>
            <a:off x="6477038" y="1969697"/>
            <a:ext cx="432048" cy="4484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556" y="2557290"/>
            <a:ext cx="7522888" cy="36598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166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Интерфейс главного инженера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651" y="1772816"/>
            <a:ext cx="8293149" cy="40324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8578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Пример рассмотренного ИКГ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35" y="1880716"/>
            <a:ext cx="8243329" cy="40125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915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Заключение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И</a:t>
            </a:r>
            <a:r>
              <a:rPr lang="ru-RU" sz="2000" dirty="0" smtClean="0">
                <a:solidFill>
                  <a:prstClr val="black"/>
                </a:solidFill>
                <a:latin typeface="Franklin Gothic Book" panose="020B0503020102020204"/>
              </a:rPr>
              <a:t>зучена </a:t>
            </a: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предметная </a:t>
            </a:r>
            <a:r>
              <a:rPr lang="ru-RU" sz="2000" dirty="0" smtClean="0">
                <a:solidFill>
                  <a:prstClr val="black"/>
                </a:solidFill>
                <a:latin typeface="Franklin Gothic Book" panose="020B0503020102020204"/>
              </a:rPr>
              <a:t>область;</a:t>
            </a:r>
            <a:endParaRPr lang="en-US" sz="2000" dirty="0" smtClean="0">
              <a:solidFill>
                <a:prstClr val="black"/>
              </a:solidFill>
              <a:latin typeface="Franklin Gothic Book" panose="020B0503020102020204"/>
            </a:endParaRPr>
          </a:p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о</a:t>
            </a:r>
            <a:r>
              <a:rPr lang="ru-RU" sz="2000" dirty="0" smtClean="0">
                <a:solidFill>
                  <a:prstClr val="black"/>
                </a:solidFill>
                <a:latin typeface="Franklin Gothic Book" panose="020B0503020102020204"/>
              </a:rPr>
              <a:t>пределены цель и задачи</a:t>
            </a:r>
            <a:r>
              <a:rPr lang="ru-RU" sz="2000" dirty="0" smtClean="0">
                <a:solidFill>
                  <a:prstClr val="black"/>
                </a:solidFill>
                <a:latin typeface="Franklin Gothic Book" panose="020B0503020102020204"/>
              </a:rPr>
              <a:t>;</a:t>
            </a:r>
            <a:endParaRPr lang="ru-RU" sz="2000" dirty="0">
              <a:solidFill>
                <a:prstClr val="black"/>
              </a:solidFill>
              <a:latin typeface="Franklin Gothic Book" panose="020B0503020102020204"/>
            </a:endParaRPr>
          </a:p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с</a:t>
            </a:r>
            <a:r>
              <a:rPr lang="ru-RU" sz="2000" dirty="0" smtClean="0">
                <a:solidFill>
                  <a:prstClr val="black"/>
                </a:solidFill>
                <a:latin typeface="Franklin Gothic Book" panose="020B0503020102020204"/>
              </a:rPr>
              <a:t>проектирован и реализован </a:t>
            </a: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алгоритм рассмотрения </a:t>
            </a:r>
            <a:r>
              <a:rPr lang="ru-RU" sz="2000" dirty="0" smtClean="0">
                <a:solidFill>
                  <a:prstClr val="black"/>
                </a:solidFill>
                <a:latin typeface="Franklin Gothic Book" panose="020B0503020102020204"/>
              </a:rPr>
              <a:t>ИКГ;</a:t>
            </a:r>
          </a:p>
          <a:p>
            <a:pPr marL="384048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р</a:t>
            </a:r>
            <a:r>
              <a:rPr lang="ru-RU" sz="2000" dirty="0" smtClean="0">
                <a:solidFill>
                  <a:prstClr val="black"/>
                </a:solidFill>
                <a:latin typeface="Franklin Gothic Book" panose="020B0503020102020204"/>
              </a:rPr>
              <a:t>еализовано </a:t>
            </a: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графическое и табличное представление </a:t>
            </a:r>
            <a:r>
              <a:rPr lang="ru-RU" sz="2000" dirty="0" smtClean="0">
                <a:solidFill>
                  <a:prstClr val="black"/>
                </a:solidFill>
                <a:latin typeface="Franklin Gothic Book" panose="020B0503020102020204"/>
              </a:rPr>
              <a:t>ИКГ;</a:t>
            </a:r>
            <a:endParaRPr lang="ru-RU" sz="2000" dirty="0">
              <a:solidFill>
                <a:prstClr val="black"/>
              </a:solidFill>
              <a:latin typeface="Franklin Gothic Book" panose="020B0503020102020204"/>
            </a:endParaRPr>
          </a:p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р</a:t>
            </a:r>
            <a:r>
              <a:rPr lang="ru-RU" sz="2000" dirty="0" smtClean="0">
                <a:solidFill>
                  <a:prstClr val="black"/>
                </a:solidFill>
                <a:latin typeface="Franklin Gothic Book" panose="020B0503020102020204"/>
              </a:rPr>
              <a:t>азработана </a:t>
            </a: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ролевая модель </a:t>
            </a:r>
            <a:r>
              <a:rPr lang="ru-RU" sz="2000" dirty="0" smtClean="0">
                <a:solidFill>
                  <a:prstClr val="black"/>
                </a:solidFill>
                <a:latin typeface="Franklin Gothic Book" panose="020B0503020102020204"/>
              </a:rPr>
              <a:t>системы;</a:t>
            </a:r>
            <a:endParaRPr lang="ru-RU" sz="2000" dirty="0">
              <a:solidFill>
                <a:prstClr val="black"/>
              </a:solidFill>
              <a:latin typeface="Franklin Gothic Book" panose="020B0503020102020204"/>
            </a:endParaRPr>
          </a:p>
          <a:p>
            <a:pPr marL="384048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000" dirty="0" smtClean="0">
                <a:solidFill>
                  <a:prstClr val="black"/>
                </a:solidFill>
                <a:latin typeface="Franklin Gothic Book" panose="020B0503020102020204"/>
              </a:rPr>
              <a:t>разработан пользовательский интерфейс для работы с данными.</a:t>
            </a:r>
            <a:endParaRPr lang="ru-RU" sz="2000" dirty="0">
              <a:solidFill>
                <a:prstClr val="black"/>
              </a:solidFill>
              <a:latin typeface="Franklin Gothic Book" panose="020B0503020102020204"/>
            </a:endParaRPr>
          </a:p>
          <a:p>
            <a:pPr marL="0" lvl="0" indent="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None/>
            </a:pPr>
            <a:endParaRPr lang="ru-RU" sz="2000" dirty="0">
              <a:solidFill>
                <a:prstClr val="black"/>
              </a:solidFill>
              <a:latin typeface="Franklin Gothic Book" panose="020B0503020102020204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13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ordArt 2"/>
          <p:cNvSpPr>
            <a:spLocks noChangeArrowheads="1" noChangeShapeType="1" noTextEdit="1"/>
          </p:cNvSpPr>
          <p:nvPr/>
        </p:nvSpPr>
        <p:spPr bwMode="gray">
          <a:xfrm>
            <a:off x="457200" y="4819650"/>
            <a:ext cx="44958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/>
            <a:r>
              <a:rPr lang="ru-RU" sz="3600" b="1" kern="10" dirty="0" smtClean="0"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solidFill>
                  <a:schemeClr val="accent1"/>
                </a:solidFill>
                <a:effectLst>
                  <a:outerShdw dist="53882" dir="2700000" algn="ctr" rotWithShape="0">
                    <a:schemeClr val="tx1">
                      <a:alpha val="50000"/>
                    </a:schemeClr>
                  </a:outerShdw>
                </a:effectLst>
                <a:latin typeface="Arial"/>
                <a:cs typeface="Arial"/>
              </a:rPr>
              <a:t>Спасибо за внимание</a:t>
            </a:r>
            <a:r>
              <a:rPr lang="en-US" sz="3600" b="1" kern="10" dirty="0" smtClean="0"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solidFill>
                  <a:schemeClr val="accent1"/>
                </a:solidFill>
                <a:effectLst>
                  <a:outerShdw dist="53882" dir="2700000" algn="ctr" rotWithShape="0">
                    <a:schemeClr val="tx1">
                      <a:alpha val="50000"/>
                    </a:schemeClr>
                  </a:outerShdw>
                </a:effectLst>
                <a:latin typeface="Arial"/>
                <a:cs typeface="Arial"/>
              </a:rPr>
              <a:t> </a:t>
            </a:r>
            <a:r>
              <a:rPr lang="en-US" sz="3600" b="1" kern="10" dirty="0"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solidFill>
                  <a:schemeClr val="accent1"/>
                </a:solidFill>
                <a:effectLst>
                  <a:outerShdw dist="53882" dir="2700000" algn="ctr" rotWithShape="0">
                    <a:schemeClr val="tx1">
                      <a:alpha val="50000"/>
                    </a:schemeClr>
                  </a:outerShdw>
                </a:effectLst>
                <a:latin typeface="Arial"/>
                <a:cs typeface="Arial"/>
              </a:rPr>
              <a:t>!</a:t>
            </a:r>
            <a:endParaRPr lang="ru-RU" sz="3600" b="1" kern="10" dirty="0">
              <a:ln w="19050">
                <a:solidFill>
                  <a:srgbClr val="FFFFFF"/>
                </a:solidFill>
                <a:round/>
                <a:headEnd/>
                <a:tailEnd/>
              </a:ln>
              <a:solidFill>
                <a:schemeClr val="accent1"/>
              </a:solidFill>
              <a:effectLst>
                <a:outerShdw dist="53882" dir="2700000" algn="ctr" rotWithShape="0">
                  <a:schemeClr val="tx1">
                    <a:alpha val="50000"/>
                  </a:schemeClr>
                </a:outerShdw>
              </a:effectLst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391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5192" y="26064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Описание предметной области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2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655928"/>
            <a:ext cx="8640960" cy="272449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4380427"/>
            <a:ext cx="8848537" cy="182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926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Проблематика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700808"/>
            <a:ext cx="7427168" cy="4525963"/>
          </a:xfrm>
        </p:spPr>
        <p:txBody>
          <a:bodyPr/>
          <a:lstStyle/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800" dirty="0">
                <a:solidFill>
                  <a:prstClr val="black"/>
                </a:solidFill>
                <a:latin typeface="Franklin Gothic Book" panose="020B0503020102020204"/>
              </a:rPr>
              <a:t>Процесс рассмотрения ИКГ требует больших временных затрат.</a:t>
            </a:r>
          </a:p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800" dirty="0">
                <a:latin typeface="Franklin Gothic Book" panose="020B0503020102020204"/>
              </a:rPr>
              <a:t>Работа с </a:t>
            </a:r>
            <a:r>
              <a:rPr lang="ru-RU" sz="2800" dirty="0" smtClean="0">
                <a:latin typeface="Franklin Gothic Book" panose="020B0503020102020204"/>
              </a:rPr>
              <a:t>многочисленными файлами приводит </a:t>
            </a:r>
            <a:r>
              <a:rPr lang="ru-RU" sz="2800" dirty="0">
                <a:latin typeface="Franklin Gothic Book" panose="020B0503020102020204"/>
              </a:rPr>
              <a:t>к частым ошибкам и требует множества перепроверок.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7029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Цель и задачи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525963"/>
          </a:xfrm>
        </p:spPr>
        <p:txBody>
          <a:bodyPr>
            <a:normAutofit fontScale="92500"/>
          </a:bodyPr>
          <a:lstStyle/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400" b="1" dirty="0">
                <a:solidFill>
                  <a:prstClr val="black"/>
                </a:solidFill>
                <a:latin typeface="Franklin Gothic Book" panose="020B0503020102020204"/>
              </a:rPr>
              <a:t>Цель</a:t>
            </a:r>
            <a:r>
              <a:rPr lang="ru-RU" sz="2400" dirty="0">
                <a:solidFill>
                  <a:prstClr val="black"/>
                </a:solidFill>
                <a:latin typeface="Franklin Gothic Book" panose="020B0503020102020204"/>
              </a:rPr>
              <a:t>: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ru-RU" sz="2200" dirty="0">
                <a:solidFill>
                  <a:prstClr val="black"/>
                </a:solidFill>
                <a:latin typeface="Franklin Gothic Book" panose="020B0503020102020204"/>
              </a:rPr>
              <a:t>создание единой системы, сокращающей временные </a:t>
            </a:r>
            <a:r>
              <a:rPr lang="ru-RU" sz="2200" dirty="0" smtClean="0">
                <a:solidFill>
                  <a:prstClr val="black"/>
                </a:solidFill>
                <a:latin typeface="Franklin Gothic Book" panose="020B0503020102020204"/>
              </a:rPr>
              <a:t>затраты экспертов </a:t>
            </a:r>
            <a:r>
              <a:rPr lang="ru-RU" sz="2200" dirty="0">
                <a:solidFill>
                  <a:prstClr val="black"/>
                </a:solidFill>
                <a:latin typeface="Franklin Gothic Book" panose="020B0503020102020204"/>
              </a:rPr>
              <a:t>на рассмотрение </a:t>
            </a:r>
            <a:r>
              <a:rPr lang="ru-RU" sz="2200" dirty="0" smtClean="0">
                <a:solidFill>
                  <a:prstClr val="black"/>
                </a:solidFill>
                <a:latin typeface="Franklin Gothic Book" panose="020B0503020102020204"/>
              </a:rPr>
              <a:t>ИКГ и </a:t>
            </a:r>
            <a:r>
              <a:rPr lang="ru-RU" sz="2200" dirty="0">
                <a:solidFill>
                  <a:prstClr val="black"/>
                </a:solidFill>
                <a:latin typeface="Franklin Gothic Book" panose="020B0503020102020204"/>
              </a:rPr>
              <a:t>упрощающей работу с </a:t>
            </a:r>
            <a:r>
              <a:rPr lang="ru-RU" sz="2200" dirty="0" smtClean="0">
                <a:solidFill>
                  <a:prstClr val="black"/>
                </a:solidFill>
                <a:latin typeface="Franklin Gothic Book" panose="020B0503020102020204"/>
              </a:rPr>
              <a:t>документами</a:t>
            </a:r>
            <a:r>
              <a:rPr lang="en-US" sz="2200" dirty="0" smtClean="0">
                <a:solidFill>
                  <a:prstClr val="black"/>
                </a:solidFill>
                <a:latin typeface="Franklin Gothic Book" panose="020B0503020102020204"/>
              </a:rPr>
              <a:t>.</a:t>
            </a:r>
            <a:endParaRPr lang="en-US" sz="2200" dirty="0">
              <a:solidFill>
                <a:prstClr val="black"/>
              </a:solidFill>
              <a:latin typeface="Franklin Gothic Book" panose="020B0503020102020204"/>
            </a:endParaRPr>
          </a:p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400" b="1" dirty="0">
                <a:solidFill>
                  <a:prstClr val="black"/>
                </a:solidFill>
                <a:latin typeface="Franklin Gothic Book" panose="020B0503020102020204"/>
              </a:rPr>
              <a:t>Задачи</a:t>
            </a:r>
            <a:r>
              <a:rPr lang="ru-RU" sz="2400" dirty="0">
                <a:solidFill>
                  <a:prstClr val="black"/>
                </a:solidFill>
                <a:latin typeface="Franklin Gothic Book" panose="020B0503020102020204"/>
              </a:rPr>
              <a:t>: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ru-RU" sz="2200" dirty="0">
                <a:solidFill>
                  <a:prstClr val="black"/>
                </a:solidFill>
                <a:latin typeface="Franklin Gothic Book" panose="020B0503020102020204"/>
              </a:rPr>
              <a:t>проанализировать предметную область;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ru-RU" sz="2200" dirty="0">
                <a:solidFill>
                  <a:prstClr val="black"/>
                </a:solidFill>
                <a:latin typeface="Franklin Gothic Book" panose="020B0503020102020204"/>
              </a:rPr>
              <a:t>разработать алгоритм рассмотрения ИКГ;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ru-RU" sz="2200" dirty="0">
                <a:solidFill>
                  <a:prstClr val="black"/>
                </a:solidFill>
                <a:latin typeface="Franklin Gothic Book" panose="020B0503020102020204"/>
              </a:rPr>
              <a:t>р</a:t>
            </a:r>
            <a:r>
              <a:rPr lang="ru-RU" sz="2200" dirty="0" smtClean="0">
                <a:solidFill>
                  <a:prstClr val="black"/>
                </a:solidFill>
                <a:latin typeface="Franklin Gothic Book" panose="020B0503020102020204"/>
              </a:rPr>
              <a:t>азработать логическую и физическую модели данных;</a:t>
            </a:r>
            <a:endParaRPr lang="ru-RU" sz="2200" dirty="0">
              <a:solidFill>
                <a:prstClr val="black"/>
              </a:solidFill>
              <a:latin typeface="Franklin Gothic Book" panose="020B0503020102020204"/>
            </a:endParaRP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ru-RU" sz="2200" dirty="0">
                <a:solidFill>
                  <a:prstClr val="black"/>
                </a:solidFill>
                <a:latin typeface="Franklin Gothic Book" panose="020B0503020102020204"/>
              </a:rPr>
              <a:t>реализовать табличное и графическое представление ИКГ;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ru-RU" sz="2200" dirty="0">
                <a:solidFill>
                  <a:prstClr val="black"/>
                </a:solidFill>
                <a:latin typeface="Franklin Gothic Book" panose="020B0503020102020204"/>
              </a:rPr>
              <a:t>разработать ролевую модель;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ru-RU" sz="2200" dirty="0">
                <a:solidFill>
                  <a:prstClr val="black"/>
                </a:solidFill>
                <a:latin typeface="Franklin Gothic Book" panose="020B0503020102020204"/>
              </a:rPr>
              <a:t>реализовать графическое представление графика бурения.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4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9046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Анализ предметной области «Как есть»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5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Рисунок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417638"/>
            <a:ext cx="6336704" cy="51981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43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Алгоритм рассмотрения ИКГ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Рисунок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333987"/>
            <a:ext cx="3960440" cy="53697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497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Логическая модель данных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84" y="1417638"/>
            <a:ext cx="8460432" cy="479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58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4000" dirty="0" smtClean="0">
                <a:latin typeface="Franklin Gothic Book" panose="020B0503020102020204" pitchFamily="34" charset="0"/>
              </a:rPr>
              <a:t>Средства реализации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24012"/>
            <a:ext cx="8229600" cy="4525963"/>
          </a:xfrm>
        </p:spPr>
        <p:txBody>
          <a:bodyPr>
            <a:normAutofit lnSpcReduction="10000"/>
          </a:bodyPr>
          <a:lstStyle/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Языки программирования:</a:t>
            </a:r>
            <a:endParaRPr lang="en-US" sz="2000" dirty="0">
              <a:solidFill>
                <a:prstClr val="black"/>
              </a:solidFill>
              <a:latin typeface="Franklin Gothic Book" panose="020B0503020102020204"/>
            </a:endParaRP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C# (</a:t>
            </a: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Серверная часть)</a:t>
            </a: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;</a:t>
            </a:r>
            <a:endParaRPr lang="ru-RU" sz="2000" dirty="0">
              <a:solidFill>
                <a:prstClr val="black"/>
              </a:solidFill>
              <a:latin typeface="Franklin Gothic Book" panose="020B0503020102020204"/>
            </a:endParaRP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Type Script </a:t>
            </a: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(Клиентская часть)</a:t>
            </a: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.</a:t>
            </a:r>
          </a:p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000" dirty="0" err="1">
                <a:solidFill>
                  <a:prstClr val="black"/>
                </a:solidFill>
                <a:latin typeface="Franklin Gothic Book" panose="020B0503020102020204"/>
              </a:rPr>
              <a:t>Фрэймворки</a:t>
            </a: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: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ASP .NET Core (</a:t>
            </a: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Серверная часть);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Vue.js (</a:t>
            </a: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Клиентская часть</a:t>
            </a: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).</a:t>
            </a:r>
            <a:endParaRPr lang="ru-RU" sz="2000" dirty="0">
              <a:solidFill>
                <a:prstClr val="black"/>
              </a:solidFill>
              <a:latin typeface="Franklin Gothic Book" panose="020B0503020102020204"/>
            </a:endParaRPr>
          </a:p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Для работы с БД: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MS SQL Server 2008 Express;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SQL Server Management Studio 2018;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Entity Framework Core.</a:t>
            </a:r>
          </a:p>
          <a:p>
            <a:pPr marL="384048" lvl="0" indent="-38404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</a:pP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Дополнительные технологии и библиотеки:</a:t>
            </a:r>
          </a:p>
          <a:p>
            <a:pPr marL="914400" lvl="1" indent="-384048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</a:pPr>
            <a:r>
              <a:rPr lang="en-US" sz="2000" dirty="0" err="1">
                <a:solidFill>
                  <a:prstClr val="black"/>
                </a:solidFill>
                <a:latin typeface="Franklin Gothic Book" panose="020B0503020102020204"/>
              </a:rPr>
              <a:t>Vuex</a:t>
            </a: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, </a:t>
            </a:r>
            <a:r>
              <a:rPr lang="en-US" sz="2000" dirty="0" err="1">
                <a:solidFill>
                  <a:prstClr val="black"/>
                </a:solidFill>
                <a:latin typeface="Franklin Gothic Book" panose="020B0503020102020204"/>
              </a:rPr>
              <a:t>Vuetify</a:t>
            </a: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, </a:t>
            </a:r>
            <a:r>
              <a:rPr lang="en-US" sz="2000" dirty="0" err="1">
                <a:solidFill>
                  <a:prstClr val="black"/>
                </a:solidFill>
                <a:latin typeface="Franklin Gothic Book" panose="020B0503020102020204"/>
              </a:rPr>
              <a:t>Vuelidate</a:t>
            </a: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, </a:t>
            </a:r>
            <a:r>
              <a:rPr lang="en-US" sz="2000" dirty="0" err="1">
                <a:solidFill>
                  <a:prstClr val="black"/>
                </a:solidFill>
                <a:latin typeface="Franklin Gothic Book" panose="020B0503020102020204"/>
              </a:rPr>
              <a:t>AutoMapper</a:t>
            </a:r>
            <a:r>
              <a:rPr lang="ru-RU" sz="2000" dirty="0">
                <a:solidFill>
                  <a:prstClr val="black"/>
                </a:solidFill>
                <a:latin typeface="Franklin Gothic Book" panose="020B0503020102020204"/>
              </a:rPr>
              <a:t>, </a:t>
            </a:r>
            <a:r>
              <a:rPr lang="en-US" sz="2000" dirty="0" err="1">
                <a:solidFill>
                  <a:prstClr val="black"/>
                </a:solidFill>
                <a:latin typeface="Franklin Gothic Book" panose="020B0503020102020204"/>
              </a:rPr>
              <a:t>Dhtmlxgannt</a:t>
            </a:r>
            <a:r>
              <a:rPr lang="en-US" sz="2000" dirty="0">
                <a:solidFill>
                  <a:prstClr val="black"/>
                </a:solidFill>
                <a:latin typeface="Franklin Gothic Book" panose="020B0503020102020204"/>
              </a:rPr>
              <a:t>, Chart.js.</a:t>
            </a:r>
            <a:endParaRPr lang="ru-RU" sz="2000" dirty="0">
              <a:solidFill>
                <a:prstClr val="black"/>
              </a:solidFill>
              <a:latin typeface="Franklin Gothic Book" panose="020B0503020102020204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935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latin typeface="Franklin Gothic Book" panose="020B0503020102020204" pitchFamily="34" charset="0"/>
              </a:rPr>
              <a:t>JSON Web Token </a:t>
            </a:r>
            <a:r>
              <a:rPr lang="ru-RU" sz="4000" dirty="0" smtClean="0">
                <a:latin typeface="Franklin Gothic Book" panose="020B0503020102020204" pitchFamily="34" charset="0"/>
              </a:rPr>
              <a:t>стандарт</a:t>
            </a:r>
            <a:endParaRPr lang="ru-RU" sz="4000" dirty="0">
              <a:latin typeface="Franklin Gothic Book" panose="020B05030201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6C0E-C4B9-4094-8E59-5B7DF00D5415}" type="slidenum">
              <a:rPr lang="ru-RU" sz="24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ru-RU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39" y="1399334"/>
            <a:ext cx="5406822" cy="24876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648" y="4005064"/>
            <a:ext cx="5410944" cy="26092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498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109d864a9a1e859842c254cfd3e6d1f9ae9eb481"/>
</p:tagLst>
</file>

<file path=ppt/theme/theme1.xml><?xml version="1.0" encoding="utf-8"?>
<a:theme xmlns:a="http://schemas.openxmlformats.org/drawingml/2006/main" name="Тема Office">
  <a:themeElements>
    <a:clrScheme name="Воздушный поток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1209</TotalTime>
  <Words>267</Words>
  <Application>Microsoft Office PowerPoint</Application>
  <PresentationFormat>Экран (4:3)</PresentationFormat>
  <Paragraphs>73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Franklin Gothic Book</vt:lpstr>
      <vt:lpstr>Тема Office</vt:lpstr>
      <vt:lpstr>Презентация PowerPoint</vt:lpstr>
      <vt:lpstr>Описание предметной области</vt:lpstr>
      <vt:lpstr>Проблематика</vt:lpstr>
      <vt:lpstr>Цель и задачи</vt:lpstr>
      <vt:lpstr>Анализ предметной области «Как есть»</vt:lpstr>
      <vt:lpstr>Алгоритм рассмотрения ИКГ</vt:lpstr>
      <vt:lpstr>Логическая модель данных</vt:lpstr>
      <vt:lpstr>Средства реализации</vt:lpstr>
      <vt:lpstr>JSON Web Token стандарт</vt:lpstr>
      <vt:lpstr>Основной интерфейс</vt:lpstr>
      <vt:lpstr>Интерфейс администратора</vt:lpstr>
      <vt:lpstr>Процесс рассмотрения ИКГ</vt:lpstr>
      <vt:lpstr>Презентация PowerPoint</vt:lpstr>
      <vt:lpstr>График бурения</vt:lpstr>
      <vt:lpstr>Интерфейс главного инженера</vt:lpstr>
      <vt:lpstr>Пример рассмотренного ИКГ</vt:lpstr>
      <vt:lpstr>Заключение</vt:lpstr>
      <vt:lpstr>Презентация PowerPoint</vt:lpstr>
    </vt:vector>
  </TitlesOfParts>
  <Company>http://presentation-creation.ru/</Company>
  <LinksUpToDate>false</LinksUpToDate>
  <SharedDoc>false</SharedDoc>
  <HyperlinkBase>http://presentation-creation.ru/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Точечные связи</dc:title>
  <dc:creator>obstinate</dc:creator>
  <dc:description>Шаблон презентации с сайта http://presentation-creation.ru</dc:description>
  <cp:lastModifiedBy>Miha</cp:lastModifiedBy>
  <cp:revision>52</cp:revision>
  <dcterms:created xsi:type="dcterms:W3CDTF">2017-04-09T07:15:28Z</dcterms:created>
  <dcterms:modified xsi:type="dcterms:W3CDTF">2020-07-06T22:14:31Z</dcterms:modified>
</cp:coreProperties>
</file>

<file path=docProps/thumbnail.jpeg>
</file>